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F0DF6-E8A8-4DBA-8D14-5BF3667EFCC5}"/>
              </a:ext>
            </a:extLst>
          </p:cNvPr>
          <p:cNvSpPr>
            <a:spLocks noGrp="1"/>
          </p:cNvSpPr>
          <p:nvPr>
            <p:ph type="ctrTitle"/>
          </p:nvPr>
        </p:nvSpPr>
        <p:spPr>
          <a:xfrm>
            <a:off x="1213338" y="184638"/>
            <a:ext cx="8060665" cy="1204547"/>
          </a:xfrm>
        </p:spPr>
        <p:txBody>
          <a:bodyPr/>
          <a:lstStyle/>
          <a:p>
            <a:r>
              <a:rPr lang="nl-NL" sz="4000" dirty="0">
                <a:solidFill>
                  <a:schemeClr val="tx1"/>
                </a:solidFill>
              </a:rPr>
              <a:t>Het welzijn/gedrag van konijnen</a:t>
            </a:r>
          </a:p>
        </p:txBody>
      </p:sp>
      <p:sp>
        <p:nvSpPr>
          <p:cNvPr id="3" name="Ondertitel 2">
            <a:extLst>
              <a:ext uri="{FF2B5EF4-FFF2-40B4-BE49-F238E27FC236}">
                <a16:creationId xmlns:a16="http://schemas.microsoft.com/office/drawing/2014/main" id="{7C232323-D4DD-4203-85EA-B02629BC5B03}"/>
              </a:ext>
            </a:extLst>
          </p:cNvPr>
          <p:cNvSpPr>
            <a:spLocks noGrp="1"/>
          </p:cNvSpPr>
          <p:nvPr>
            <p:ph type="subTitle" idx="1"/>
          </p:nvPr>
        </p:nvSpPr>
        <p:spPr/>
        <p:txBody>
          <a:bodyPr/>
          <a:lstStyle/>
          <a:p>
            <a:endParaRPr lang="nl-NL" dirty="0"/>
          </a:p>
        </p:txBody>
      </p:sp>
      <p:pic>
        <p:nvPicPr>
          <p:cNvPr id="5" name="Afbeelding 4">
            <a:extLst>
              <a:ext uri="{FF2B5EF4-FFF2-40B4-BE49-F238E27FC236}">
                <a16:creationId xmlns:a16="http://schemas.microsoft.com/office/drawing/2014/main" id="{5A4BA5F0-2D93-4065-95B7-8D4F5556D628}"/>
              </a:ext>
            </a:extLst>
          </p:cNvPr>
          <p:cNvPicPr>
            <a:picLocks noChangeAspect="1"/>
          </p:cNvPicPr>
          <p:nvPr/>
        </p:nvPicPr>
        <p:blipFill>
          <a:blip r:embed="rId2"/>
          <a:stretch>
            <a:fillRect/>
          </a:stretch>
        </p:blipFill>
        <p:spPr>
          <a:xfrm>
            <a:off x="1507067" y="2052637"/>
            <a:ext cx="7978122" cy="3424238"/>
          </a:xfrm>
          <a:prstGeom prst="rect">
            <a:avLst/>
          </a:prstGeom>
        </p:spPr>
      </p:pic>
    </p:spTree>
    <p:extLst>
      <p:ext uri="{BB962C8B-B14F-4D97-AF65-F5344CB8AC3E}">
        <p14:creationId xmlns:p14="http://schemas.microsoft.com/office/powerpoint/2010/main" val="4212043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49F00D-DFCA-4E87-BCBE-4FB02D7B7673}"/>
              </a:ext>
            </a:extLst>
          </p:cNvPr>
          <p:cNvSpPr>
            <a:spLocks noGrp="1"/>
          </p:cNvSpPr>
          <p:nvPr>
            <p:ph type="title"/>
          </p:nvPr>
        </p:nvSpPr>
        <p:spPr/>
        <p:txBody>
          <a:bodyPr/>
          <a:lstStyle/>
          <a:p>
            <a:pPr algn="ctr"/>
            <a:r>
              <a:rPr lang="nl-NL" dirty="0">
                <a:solidFill>
                  <a:schemeClr val="tx1"/>
                </a:solidFill>
              </a:rPr>
              <a:t>Welzijn</a:t>
            </a:r>
          </a:p>
        </p:txBody>
      </p:sp>
      <p:sp>
        <p:nvSpPr>
          <p:cNvPr id="3" name="Tijdelijke aanduiding voor inhoud 2">
            <a:extLst>
              <a:ext uri="{FF2B5EF4-FFF2-40B4-BE49-F238E27FC236}">
                <a16:creationId xmlns:a16="http://schemas.microsoft.com/office/drawing/2014/main" id="{C3279A15-1A5A-4523-A53F-C0FEEC0FA3BF}"/>
              </a:ext>
            </a:extLst>
          </p:cNvPr>
          <p:cNvSpPr>
            <a:spLocks noGrp="1"/>
          </p:cNvSpPr>
          <p:nvPr>
            <p:ph idx="1"/>
          </p:nvPr>
        </p:nvSpPr>
        <p:spPr/>
        <p:txBody>
          <a:bodyPr>
            <a:normAutofit lnSpcReduction="10000"/>
          </a:bodyPr>
          <a:lstStyle/>
          <a:p>
            <a:r>
              <a:rPr lang="nl-NL" dirty="0"/>
              <a:t>Behoefte aan soortgenoten</a:t>
            </a:r>
          </a:p>
          <a:p>
            <a:r>
              <a:rPr lang="nl-NL" dirty="0"/>
              <a:t>Voldoende ruimte in het hok </a:t>
            </a:r>
          </a:p>
          <a:p>
            <a:r>
              <a:rPr lang="nl-NL" dirty="0"/>
              <a:t>Buiten </a:t>
            </a:r>
          </a:p>
          <a:p>
            <a:r>
              <a:rPr lang="nl-NL" dirty="0"/>
              <a:t>Konijnen bij elkaar</a:t>
            </a:r>
          </a:p>
          <a:p>
            <a:r>
              <a:rPr lang="nl-NL" dirty="0"/>
              <a:t>Graafmogelijkheden</a:t>
            </a:r>
          </a:p>
          <a:p>
            <a:r>
              <a:rPr lang="nl-NL" dirty="0"/>
              <a:t>Voldoende knaag gelegenheid</a:t>
            </a:r>
          </a:p>
          <a:p>
            <a:r>
              <a:rPr lang="nl-NL" dirty="0"/>
              <a:t>Positief sociaal gedrag: samen spelen, eten, rusten en vachtverzorging</a:t>
            </a:r>
          </a:p>
          <a:p>
            <a:r>
              <a:rPr lang="nl-NL" dirty="0"/>
              <a:t>Goede voeding / juiste dosering</a:t>
            </a:r>
          </a:p>
          <a:p>
            <a:r>
              <a:rPr lang="nl-NL" dirty="0"/>
              <a:t>Stress</a:t>
            </a:r>
          </a:p>
          <a:p>
            <a:r>
              <a:rPr lang="nl-NL" dirty="0"/>
              <a:t>Ontlasting </a:t>
            </a:r>
          </a:p>
          <a:p>
            <a:endParaRPr lang="nl-NL" dirty="0"/>
          </a:p>
          <a:p>
            <a:endParaRPr lang="nl-NL" dirty="0"/>
          </a:p>
        </p:txBody>
      </p:sp>
      <p:pic>
        <p:nvPicPr>
          <p:cNvPr id="5" name="Afbeelding 4">
            <a:extLst>
              <a:ext uri="{FF2B5EF4-FFF2-40B4-BE49-F238E27FC236}">
                <a16:creationId xmlns:a16="http://schemas.microsoft.com/office/drawing/2014/main" id="{330583BF-9190-48F8-9BDB-87F9D43EC9A7}"/>
              </a:ext>
            </a:extLst>
          </p:cNvPr>
          <p:cNvPicPr>
            <a:picLocks noChangeAspect="1"/>
          </p:cNvPicPr>
          <p:nvPr/>
        </p:nvPicPr>
        <p:blipFill>
          <a:blip r:embed="rId2"/>
          <a:stretch>
            <a:fillRect/>
          </a:stretch>
        </p:blipFill>
        <p:spPr>
          <a:xfrm>
            <a:off x="8553449" y="1930400"/>
            <a:ext cx="3118657" cy="3251200"/>
          </a:xfrm>
          <a:prstGeom prst="rect">
            <a:avLst/>
          </a:prstGeom>
        </p:spPr>
      </p:pic>
    </p:spTree>
    <p:extLst>
      <p:ext uri="{BB962C8B-B14F-4D97-AF65-F5344CB8AC3E}">
        <p14:creationId xmlns:p14="http://schemas.microsoft.com/office/powerpoint/2010/main" val="173959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3A2D20-4B4F-4733-A3A9-38CAE8564D26}"/>
              </a:ext>
            </a:extLst>
          </p:cNvPr>
          <p:cNvSpPr>
            <a:spLocks noGrp="1"/>
          </p:cNvSpPr>
          <p:nvPr>
            <p:ph type="title"/>
          </p:nvPr>
        </p:nvSpPr>
        <p:spPr/>
        <p:txBody>
          <a:bodyPr/>
          <a:lstStyle/>
          <a:p>
            <a:pPr algn="ctr"/>
            <a:r>
              <a:rPr lang="nl-NL" dirty="0">
                <a:solidFill>
                  <a:schemeClr val="tx1"/>
                </a:solidFill>
              </a:rPr>
              <a:t>Test</a:t>
            </a:r>
          </a:p>
        </p:txBody>
      </p:sp>
      <p:sp>
        <p:nvSpPr>
          <p:cNvPr id="3" name="Tijdelijke aanduiding voor inhoud 2">
            <a:extLst>
              <a:ext uri="{FF2B5EF4-FFF2-40B4-BE49-F238E27FC236}">
                <a16:creationId xmlns:a16="http://schemas.microsoft.com/office/drawing/2014/main" id="{0A9D7941-6C26-4C44-9FCC-B6D76C811C3E}"/>
              </a:ext>
            </a:extLst>
          </p:cNvPr>
          <p:cNvSpPr>
            <a:spLocks noGrp="1"/>
          </p:cNvSpPr>
          <p:nvPr>
            <p:ph idx="1"/>
          </p:nvPr>
        </p:nvSpPr>
        <p:spPr/>
        <p:txBody>
          <a:bodyPr>
            <a:normAutofit/>
          </a:bodyPr>
          <a:lstStyle/>
          <a:p>
            <a:pPr marL="0" indent="0">
              <a:buNone/>
            </a:pPr>
            <a:r>
              <a:rPr lang="nl-NL" sz="2000" dirty="0"/>
              <a:t>                 </a:t>
            </a:r>
          </a:p>
        </p:txBody>
      </p:sp>
    </p:spTree>
    <p:extLst>
      <p:ext uri="{BB962C8B-B14F-4D97-AF65-F5344CB8AC3E}">
        <p14:creationId xmlns:p14="http://schemas.microsoft.com/office/powerpoint/2010/main" val="1240627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B51D39-0D29-4B76-8756-58079871EE52}"/>
              </a:ext>
            </a:extLst>
          </p:cNvPr>
          <p:cNvSpPr>
            <a:spLocks noGrp="1"/>
          </p:cNvSpPr>
          <p:nvPr>
            <p:ph type="title"/>
          </p:nvPr>
        </p:nvSpPr>
        <p:spPr/>
        <p:txBody>
          <a:bodyPr/>
          <a:lstStyle/>
          <a:p>
            <a:r>
              <a:rPr lang="nl-NL" dirty="0">
                <a:solidFill>
                  <a:schemeClr val="tx1"/>
                </a:solidFill>
              </a:rPr>
              <a:t> Wanneer is een konijn het meest actief?</a:t>
            </a:r>
          </a:p>
        </p:txBody>
      </p:sp>
      <p:sp>
        <p:nvSpPr>
          <p:cNvPr id="3" name="Tijdelijke aanduiding voor inhoud 2">
            <a:extLst>
              <a:ext uri="{FF2B5EF4-FFF2-40B4-BE49-F238E27FC236}">
                <a16:creationId xmlns:a16="http://schemas.microsoft.com/office/drawing/2014/main" id="{3F6D50B2-B887-4BF0-9815-BD582FCF5BD0}"/>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592631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A04FA9-4F41-4A84-8EDA-962F18351C9D}"/>
              </a:ext>
            </a:extLst>
          </p:cNvPr>
          <p:cNvSpPr>
            <a:spLocks noGrp="1"/>
          </p:cNvSpPr>
          <p:nvPr>
            <p:ph type="title"/>
          </p:nvPr>
        </p:nvSpPr>
        <p:spPr/>
        <p:txBody>
          <a:bodyPr/>
          <a:lstStyle/>
          <a:p>
            <a:r>
              <a:rPr lang="nl-NL" dirty="0">
                <a:solidFill>
                  <a:schemeClr val="tx1"/>
                </a:solidFill>
              </a:rPr>
              <a:t>    Wat is de draagtijd van een konijn?</a:t>
            </a:r>
          </a:p>
        </p:txBody>
      </p:sp>
      <p:sp>
        <p:nvSpPr>
          <p:cNvPr id="3" name="Tijdelijke aanduiding voor inhoud 2">
            <a:extLst>
              <a:ext uri="{FF2B5EF4-FFF2-40B4-BE49-F238E27FC236}">
                <a16:creationId xmlns:a16="http://schemas.microsoft.com/office/drawing/2014/main" id="{D29514D8-CCB5-4D26-B6FD-46717E15E989}"/>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403302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83D8FB-7A18-4448-8E85-2534D8ED7537}"/>
              </a:ext>
            </a:extLst>
          </p:cNvPr>
          <p:cNvSpPr>
            <a:spLocks noGrp="1"/>
          </p:cNvSpPr>
          <p:nvPr>
            <p:ph type="title"/>
          </p:nvPr>
        </p:nvSpPr>
        <p:spPr/>
        <p:txBody>
          <a:bodyPr/>
          <a:lstStyle/>
          <a:p>
            <a:r>
              <a:rPr lang="nl-NL" dirty="0">
                <a:solidFill>
                  <a:schemeClr val="tx1"/>
                </a:solidFill>
              </a:rPr>
              <a:t>         Noem een afwijkend gedrag ?</a:t>
            </a:r>
          </a:p>
        </p:txBody>
      </p:sp>
      <p:sp>
        <p:nvSpPr>
          <p:cNvPr id="3" name="Tijdelijke aanduiding voor inhoud 2">
            <a:extLst>
              <a:ext uri="{FF2B5EF4-FFF2-40B4-BE49-F238E27FC236}">
                <a16:creationId xmlns:a16="http://schemas.microsoft.com/office/drawing/2014/main" id="{06BAD6C3-5AA1-4B86-A4F5-B650DBE55441}"/>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546382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580D78-776E-46E3-9310-652EE2F1FE93}"/>
              </a:ext>
            </a:extLst>
          </p:cNvPr>
          <p:cNvSpPr>
            <a:spLocks noGrp="1"/>
          </p:cNvSpPr>
          <p:nvPr>
            <p:ph type="title"/>
          </p:nvPr>
        </p:nvSpPr>
        <p:spPr/>
        <p:txBody>
          <a:bodyPr/>
          <a:lstStyle/>
          <a:p>
            <a:r>
              <a:rPr lang="nl-NL" dirty="0">
                <a:solidFill>
                  <a:schemeClr val="tx1"/>
                </a:solidFill>
              </a:rPr>
              <a:t>Vanaf hoeveel dagen kan een konijn zien?</a:t>
            </a:r>
          </a:p>
        </p:txBody>
      </p:sp>
      <p:sp>
        <p:nvSpPr>
          <p:cNvPr id="3" name="Tijdelijke aanduiding voor inhoud 2">
            <a:extLst>
              <a:ext uri="{FF2B5EF4-FFF2-40B4-BE49-F238E27FC236}">
                <a16:creationId xmlns:a16="http://schemas.microsoft.com/office/drawing/2014/main" id="{E25FFB64-DDFE-4F06-8EDF-74CD8D7F5C51}"/>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4130300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177CFF-B1B5-48BA-829F-28E29365399C}"/>
              </a:ext>
            </a:extLst>
          </p:cNvPr>
          <p:cNvSpPr>
            <a:spLocks noGrp="1"/>
          </p:cNvSpPr>
          <p:nvPr>
            <p:ph type="title"/>
          </p:nvPr>
        </p:nvSpPr>
        <p:spPr/>
        <p:txBody>
          <a:bodyPr/>
          <a:lstStyle/>
          <a:p>
            <a:r>
              <a:rPr lang="nl-NL" dirty="0">
                <a:solidFill>
                  <a:schemeClr val="tx1"/>
                </a:solidFill>
              </a:rPr>
              <a:t>                   Inhoudsopgave </a:t>
            </a:r>
          </a:p>
        </p:txBody>
      </p:sp>
      <p:sp>
        <p:nvSpPr>
          <p:cNvPr id="3" name="Tijdelijke aanduiding voor inhoud 2">
            <a:extLst>
              <a:ext uri="{FF2B5EF4-FFF2-40B4-BE49-F238E27FC236}">
                <a16:creationId xmlns:a16="http://schemas.microsoft.com/office/drawing/2014/main" id="{50B0CF1D-C7A1-4A6D-BEEB-AB1F2FBD236F}"/>
              </a:ext>
            </a:extLst>
          </p:cNvPr>
          <p:cNvSpPr>
            <a:spLocks noGrp="1"/>
          </p:cNvSpPr>
          <p:nvPr>
            <p:ph idx="1"/>
          </p:nvPr>
        </p:nvSpPr>
        <p:spPr/>
        <p:txBody>
          <a:bodyPr/>
          <a:lstStyle/>
          <a:p>
            <a:pPr>
              <a:buFontTx/>
              <a:buChar char="-"/>
            </a:pPr>
            <a:r>
              <a:rPr lang="nl-NL" dirty="0"/>
              <a:t>Lichaamshouding</a:t>
            </a:r>
          </a:p>
          <a:p>
            <a:pPr>
              <a:buFontTx/>
              <a:buChar char="-"/>
            </a:pPr>
            <a:r>
              <a:rPr lang="nl-NL" dirty="0"/>
              <a:t>Sociaal gedrag</a:t>
            </a:r>
          </a:p>
          <a:p>
            <a:pPr>
              <a:buFontTx/>
              <a:buChar char="-"/>
            </a:pPr>
            <a:r>
              <a:rPr lang="nl-NL" dirty="0"/>
              <a:t>Foerageergedrag</a:t>
            </a:r>
          </a:p>
          <a:p>
            <a:pPr>
              <a:buFontTx/>
              <a:buChar char="-"/>
            </a:pPr>
            <a:r>
              <a:rPr lang="nl-NL" dirty="0"/>
              <a:t>Dagritme</a:t>
            </a:r>
          </a:p>
          <a:p>
            <a:pPr>
              <a:buFontTx/>
              <a:buChar char="-"/>
            </a:pPr>
            <a:r>
              <a:rPr lang="nl-NL" dirty="0"/>
              <a:t>Voortplantingsgedrag</a:t>
            </a:r>
          </a:p>
          <a:p>
            <a:pPr>
              <a:buFontTx/>
              <a:buChar char="-"/>
            </a:pPr>
            <a:r>
              <a:rPr lang="nl-NL" dirty="0"/>
              <a:t>Territoriumgedrag</a:t>
            </a:r>
          </a:p>
          <a:p>
            <a:pPr>
              <a:buFontTx/>
              <a:buChar char="-"/>
            </a:pPr>
            <a:r>
              <a:rPr lang="nl-NL" dirty="0"/>
              <a:t>Afwijkend gedrag</a:t>
            </a:r>
          </a:p>
          <a:p>
            <a:pPr>
              <a:buFontTx/>
              <a:buChar char="-"/>
            </a:pPr>
            <a:r>
              <a:rPr lang="nl-NL" dirty="0"/>
              <a:t>Welzijn</a:t>
            </a:r>
          </a:p>
          <a:p>
            <a:pPr>
              <a:buFontTx/>
              <a:buChar char="-"/>
            </a:pPr>
            <a:r>
              <a:rPr lang="nl-NL" dirty="0"/>
              <a:t>Test</a:t>
            </a:r>
          </a:p>
          <a:p>
            <a:pPr>
              <a:buFontTx/>
              <a:buChar char="-"/>
            </a:pPr>
            <a:endParaRPr lang="nl-NL" dirty="0"/>
          </a:p>
        </p:txBody>
      </p:sp>
    </p:spTree>
    <p:extLst>
      <p:ext uri="{BB962C8B-B14F-4D97-AF65-F5344CB8AC3E}">
        <p14:creationId xmlns:p14="http://schemas.microsoft.com/office/powerpoint/2010/main" val="6590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E47912-308C-46EA-B4A2-46F58E826C31}"/>
              </a:ext>
            </a:extLst>
          </p:cNvPr>
          <p:cNvSpPr>
            <a:spLocks noGrp="1"/>
          </p:cNvSpPr>
          <p:nvPr>
            <p:ph type="title"/>
          </p:nvPr>
        </p:nvSpPr>
        <p:spPr/>
        <p:txBody>
          <a:bodyPr/>
          <a:lstStyle/>
          <a:p>
            <a:r>
              <a:rPr lang="nl-NL" dirty="0">
                <a:solidFill>
                  <a:schemeClr val="tx1"/>
                </a:solidFill>
              </a:rPr>
              <a:t>                   Lichaamshouding</a:t>
            </a:r>
          </a:p>
        </p:txBody>
      </p:sp>
      <p:sp>
        <p:nvSpPr>
          <p:cNvPr id="3" name="Tijdelijke aanduiding voor inhoud 2">
            <a:extLst>
              <a:ext uri="{FF2B5EF4-FFF2-40B4-BE49-F238E27FC236}">
                <a16:creationId xmlns:a16="http://schemas.microsoft.com/office/drawing/2014/main" id="{85D96F42-6CAD-4595-8581-771F82E6B012}"/>
              </a:ext>
            </a:extLst>
          </p:cNvPr>
          <p:cNvSpPr>
            <a:spLocks noGrp="1"/>
          </p:cNvSpPr>
          <p:nvPr>
            <p:ph idx="1"/>
          </p:nvPr>
        </p:nvSpPr>
        <p:spPr/>
        <p:txBody>
          <a:bodyPr>
            <a:normAutofit fontScale="40000" lnSpcReduction="20000"/>
          </a:bodyPr>
          <a:lstStyle/>
          <a:p>
            <a:pPr>
              <a:lnSpc>
                <a:spcPct val="115000"/>
              </a:lnSpc>
              <a:spcAft>
                <a:spcPts val="1000"/>
              </a:spcAft>
            </a:pPr>
            <a:r>
              <a:rPr lang="nl-NL" sz="2900" b="1" dirty="0">
                <a:latin typeface="+mj-lt"/>
                <a:ea typeface="Calibri" panose="020F0502020204030204" pitchFamily="34" charset="0"/>
                <a:cs typeface="Times New Roman" panose="02020603050405020304" pitchFamily="18" charset="0"/>
              </a:rPr>
              <a:t>Gespannen staande houding</a:t>
            </a:r>
            <a:r>
              <a:rPr lang="nl-NL" sz="2500" b="1" dirty="0">
                <a:latin typeface="+mj-lt"/>
                <a:ea typeface="Calibri" panose="020F0502020204030204" pitchFamily="34" charset="0"/>
                <a:cs typeface="Times New Roman" panose="02020603050405020304" pitchFamily="18" charset="0"/>
              </a:rPr>
              <a:t>: </a:t>
            </a:r>
            <a:r>
              <a:rPr lang="nl-NL" sz="2900" b="1" dirty="0">
                <a:latin typeface="+mj-lt"/>
                <a:ea typeface="Calibri" panose="020F0502020204030204" pitchFamily="34" charset="0"/>
                <a:cs typeface="Times New Roman" panose="02020603050405020304" pitchFamily="18" charset="0"/>
              </a:rPr>
              <a:t>M</a:t>
            </a:r>
            <a:r>
              <a:rPr lang="nl-NL" sz="2900" dirty="0">
                <a:latin typeface="+mj-lt"/>
                <a:ea typeface="Calibri" panose="020F0502020204030204" pitchFamily="34" charset="0"/>
                <a:cs typeface="Times New Roman" panose="02020603050405020304" pitchFamily="18" charset="0"/>
              </a:rPr>
              <a:t>et een recht boven wijzend staartje het konijn is opgewonden en staat klaar om aan te vallen</a:t>
            </a:r>
            <a:r>
              <a:rPr lang="nl-NL" sz="2900"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nl-NL" sz="2900" b="1" dirty="0">
                <a:latin typeface="+mj-lt"/>
                <a:ea typeface="Calibri" panose="020F0502020204030204" pitchFamily="34" charset="0"/>
                <a:cs typeface="Times New Roman" panose="02020603050405020304" pitchFamily="18" charset="0"/>
              </a:rPr>
              <a:t>Onrustig heen en weer springen in de kooi</a:t>
            </a:r>
            <a:r>
              <a:rPr lang="nl-NL" sz="2500" b="1" dirty="0">
                <a:latin typeface="+mj-lt"/>
                <a:ea typeface="Calibri" panose="020F0502020204030204" pitchFamily="34" charset="0"/>
                <a:cs typeface="Times New Roman" panose="02020603050405020304" pitchFamily="18" charset="0"/>
              </a:rPr>
              <a:t>: </a:t>
            </a:r>
            <a:r>
              <a:rPr lang="nl-NL" sz="3500" dirty="0">
                <a:latin typeface="+mj-lt"/>
                <a:ea typeface="Calibri" panose="020F0502020204030204" pitchFamily="34" charset="0"/>
                <a:cs typeface="Times New Roman" panose="02020603050405020304" pitchFamily="18" charset="0"/>
              </a:rPr>
              <a:t>Het konijn heeft te veel energie dit gedrag komt voor bij konijnen die niet los mogen lopen, een konijn moet minstens 1 uur los lopen</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r>
              <a:rPr lang="nl-NL" sz="2900" b="1" dirty="0">
                <a:latin typeface="+mj-lt"/>
                <a:ea typeface="Calibri" panose="020F0502020204030204" pitchFamily="34" charset="0"/>
                <a:cs typeface="Times New Roman" panose="02020603050405020304" pitchFamily="18" charset="0"/>
              </a:rPr>
              <a:t>Ontspannen: Z</a:t>
            </a:r>
            <a:r>
              <a:rPr lang="nl-NL" sz="2900" dirty="0">
                <a:latin typeface="+mj-lt"/>
                <a:ea typeface="Calibri" panose="020F0502020204030204" pitchFamily="34" charset="0"/>
                <a:cs typeface="Times New Roman" panose="02020603050405020304" pitchFamily="18" charset="0"/>
              </a:rPr>
              <a:t>itten met platte oren het konijn rust uit.</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r>
              <a:rPr lang="nl-NL" sz="2900" b="1" dirty="0">
                <a:latin typeface="+mj-lt"/>
                <a:ea typeface="Calibri" panose="020F0502020204030204" pitchFamily="34" charset="0"/>
                <a:cs typeface="Times New Roman" panose="02020603050405020304" pitchFamily="18" charset="0"/>
              </a:rPr>
              <a:t>Het konijn zit of ligt met een oor plat en een rechtop: </a:t>
            </a:r>
            <a:r>
              <a:rPr lang="nl-NL" sz="3500" b="1" dirty="0">
                <a:latin typeface="+mj-lt"/>
                <a:ea typeface="Calibri" panose="020F0502020204030204" pitchFamily="34" charset="0"/>
                <a:cs typeface="Times New Roman" panose="02020603050405020304" pitchFamily="18" charset="0"/>
              </a:rPr>
              <a:t>H</a:t>
            </a:r>
            <a:r>
              <a:rPr lang="nl-NL" sz="3500" dirty="0">
                <a:latin typeface="+mj-lt"/>
                <a:ea typeface="Calibri" panose="020F0502020204030204" pitchFamily="34" charset="0"/>
                <a:cs typeface="Times New Roman" panose="02020603050405020304" pitchFamily="18" charset="0"/>
              </a:rPr>
              <a:t>et konijn is op zijn gemak maar houdt toch een oor paraat om naar geluiden in de omgeving te luisteren</a:t>
            </a:r>
            <a:br>
              <a:rPr lang="nl-NL" sz="2900" dirty="0">
                <a:latin typeface="+mj-lt"/>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r>
              <a:rPr lang="nl-NL" sz="3500" b="1" dirty="0">
                <a:latin typeface="+mj-lt"/>
                <a:ea typeface="Calibri" panose="020F0502020204030204" pitchFamily="34" charset="0"/>
                <a:cs typeface="Times New Roman" panose="02020603050405020304" pitchFamily="18" charset="0"/>
              </a:rPr>
              <a:t>Met het snoetje zachtjes tegen een ander aanstoten: H</a:t>
            </a:r>
            <a:r>
              <a:rPr lang="nl-NL" sz="3500" dirty="0">
                <a:latin typeface="+mj-lt"/>
                <a:ea typeface="Calibri" panose="020F0502020204030204" pitchFamily="34" charset="0"/>
                <a:cs typeface="Times New Roman" panose="02020603050405020304" pitchFamily="18" charset="0"/>
              </a:rPr>
              <a:t>et konijn vraagt om een beetje aandacht</a:t>
            </a:r>
          </a:p>
          <a:p>
            <a:pPr>
              <a:lnSpc>
                <a:spcPct val="115000"/>
              </a:lnSpc>
              <a:spcAft>
                <a:spcPts val="1000"/>
              </a:spcAft>
            </a:pPr>
            <a:r>
              <a:rPr lang="nl-NL" sz="3500" b="1" dirty="0">
                <a:latin typeface="+mj-lt"/>
                <a:ea typeface="Calibri" panose="020F0502020204030204" pitchFamily="34" charset="0"/>
                <a:cs typeface="Times New Roman" panose="02020603050405020304" pitchFamily="18" charset="0"/>
              </a:rPr>
              <a:t>Een ander likjes geven: H</a:t>
            </a:r>
            <a:r>
              <a:rPr lang="nl-NL" sz="3500" dirty="0">
                <a:latin typeface="+mj-lt"/>
                <a:ea typeface="Calibri" panose="020F0502020204030204" pitchFamily="34" charset="0"/>
                <a:cs typeface="Times New Roman" panose="02020603050405020304" pitchFamily="18" charset="0"/>
              </a:rPr>
              <a:t>et konijn vind diegene lief</a:t>
            </a:r>
            <a:br>
              <a:rPr lang="nl-NL" dirty="0">
                <a:latin typeface="Calibri" panose="020F0502020204030204" pitchFamily="34" charset="0"/>
                <a:ea typeface="Calibri" panose="020F0502020204030204" pitchFamily="34" charset="0"/>
                <a:cs typeface="Times New Roman" panose="02020603050405020304" pitchFamily="18" charset="0"/>
              </a:rPr>
            </a:br>
            <a:endParaRPr lang="nl-NL"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nl-NL" sz="3500" b="1" dirty="0">
                <a:latin typeface="+mj-lt"/>
                <a:ea typeface="Calibri" panose="020F0502020204030204" pitchFamily="34" charset="0"/>
                <a:cs typeface="Times New Roman" panose="02020603050405020304" pitchFamily="18" charset="0"/>
              </a:rPr>
              <a:t>Wegduwen van de hand met de bek</a:t>
            </a:r>
            <a:r>
              <a:rPr lang="nl-NL" dirty="0">
                <a:latin typeface="Calibri" panose="020F0502020204030204" pitchFamily="34" charset="0"/>
                <a:ea typeface="Calibri" panose="020F0502020204030204" pitchFamily="34" charset="0"/>
                <a:cs typeface="Times New Roman" panose="02020603050405020304" pitchFamily="18" charset="0"/>
              </a:rPr>
              <a:t>: </a:t>
            </a:r>
            <a:r>
              <a:rPr lang="nl-NL" sz="3500" dirty="0">
                <a:latin typeface="+mj-lt"/>
                <a:ea typeface="Calibri" panose="020F0502020204030204" pitchFamily="34" charset="0"/>
                <a:cs typeface="Times New Roman" panose="02020603050405020304" pitchFamily="18" charset="0"/>
              </a:rPr>
              <a:t> Een teken dat het konijn iets niet meer wil</a:t>
            </a:r>
          </a:p>
          <a:p>
            <a:pPr>
              <a:lnSpc>
                <a:spcPct val="115000"/>
              </a:lnSpc>
              <a:spcAft>
                <a:spcPts val="1000"/>
              </a:spcAft>
            </a:pPr>
            <a:r>
              <a:rPr lang="nl-NL" sz="3500" b="1" dirty="0">
                <a:latin typeface="+mj-lt"/>
                <a:ea typeface="Calibri" panose="020F0502020204030204" pitchFamily="34" charset="0"/>
                <a:cs typeface="Times New Roman" panose="02020603050405020304" pitchFamily="18" charset="0"/>
              </a:rPr>
              <a:t>Rollen op zij of rug:</a:t>
            </a:r>
            <a:r>
              <a:rPr lang="nl-NL" sz="3500" dirty="0">
                <a:latin typeface="Calibri" panose="020F0502020204030204" pitchFamily="34" charset="0"/>
                <a:ea typeface="Calibri" panose="020F0502020204030204" pitchFamily="34" charset="0"/>
                <a:cs typeface="Times New Roman" panose="02020603050405020304" pitchFamily="18" charset="0"/>
              </a:rPr>
              <a:t> </a:t>
            </a:r>
            <a:r>
              <a:rPr lang="nl-NL" sz="3500" dirty="0">
                <a:latin typeface="+mj-lt"/>
                <a:ea typeface="Calibri" panose="020F0502020204030204" pitchFamily="34" charset="0"/>
                <a:cs typeface="Times New Roman" panose="02020603050405020304" pitchFamily="18" charset="0"/>
              </a:rPr>
              <a:t> </a:t>
            </a:r>
            <a:r>
              <a:rPr lang="nl-NL" sz="4300" dirty="0">
                <a:latin typeface="+mj-lt"/>
                <a:ea typeface="Calibri" panose="020F0502020204030204" pitchFamily="34" charset="0"/>
                <a:cs typeface="Times New Roman" panose="02020603050405020304" pitchFamily="18" charset="0"/>
              </a:rPr>
              <a:t>Het konijn heeft het erg naar zijn zin</a:t>
            </a:r>
          </a:p>
          <a:p>
            <a:endParaRPr lang="nl-NL" dirty="0"/>
          </a:p>
        </p:txBody>
      </p:sp>
    </p:spTree>
    <p:extLst>
      <p:ext uri="{BB962C8B-B14F-4D97-AF65-F5344CB8AC3E}">
        <p14:creationId xmlns:p14="http://schemas.microsoft.com/office/powerpoint/2010/main" val="419591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7956B-6C34-4617-A630-2DDC2D356C4C}"/>
              </a:ext>
            </a:extLst>
          </p:cNvPr>
          <p:cNvSpPr>
            <a:spLocks noGrp="1"/>
          </p:cNvSpPr>
          <p:nvPr>
            <p:ph type="title"/>
          </p:nvPr>
        </p:nvSpPr>
        <p:spPr/>
        <p:txBody>
          <a:bodyPr/>
          <a:lstStyle/>
          <a:p>
            <a:pPr algn="ctr"/>
            <a:r>
              <a:rPr lang="nl-NL" dirty="0">
                <a:solidFill>
                  <a:schemeClr val="tx1"/>
                </a:solidFill>
              </a:rPr>
              <a:t>         Sociaal gedrag </a:t>
            </a:r>
          </a:p>
        </p:txBody>
      </p:sp>
      <p:sp>
        <p:nvSpPr>
          <p:cNvPr id="3" name="Tijdelijke aanduiding voor inhoud 2">
            <a:extLst>
              <a:ext uri="{FF2B5EF4-FFF2-40B4-BE49-F238E27FC236}">
                <a16:creationId xmlns:a16="http://schemas.microsoft.com/office/drawing/2014/main" id="{52BB475D-9F7B-4423-96DC-74D523DEEA1D}"/>
              </a:ext>
            </a:extLst>
          </p:cNvPr>
          <p:cNvSpPr>
            <a:spLocks noGrp="1"/>
          </p:cNvSpPr>
          <p:nvPr>
            <p:ph idx="1"/>
          </p:nvPr>
        </p:nvSpPr>
        <p:spPr/>
        <p:txBody>
          <a:bodyPr/>
          <a:lstStyle/>
          <a:p>
            <a:pPr>
              <a:buFontTx/>
              <a:buChar char="-"/>
            </a:pPr>
            <a:r>
              <a:rPr lang="nl-NL" dirty="0"/>
              <a:t>Lief, sociaal dier</a:t>
            </a:r>
          </a:p>
          <a:p>
            <a:pPr>
              <a:buFontTx/>
              <a:buChar char="-"/>
            </a:pPr>
            <a:r>
              <a:rPr lang="nl-NL" dirty="0"/>
              <a:t>Prooidieren</a:t>
            </a:r>
          </a:p>
          <a:p>
            <a:pPr>
              <a:buFontTx/>
              <a:buChar char="-"/>
            </a:pPr>
            <a:r>
              <a:rPr lang="nl-NL" dirty="0"/>
              <a:t>Eigen territorium/ hol </a:t>
            </a:r>
          </a:p>
          <a:p>
            <a:pPr>
              <a:buFontTx/>
              <a:buChar char="-"/>
            </a:pPr>
            <a:r>
              <a:rPr lang="nl-NL" dirty="0"/>
              <a:t>Graag gezelschap</a:t>
            </a:r>
          </a:p>
          <a:p>
            <a:pPr>
              <a:buFontTx/>
              <a:buChar char="-"/>
            </a:pPr>
            <a:r>
              <a:rPr lang="nl-NL" dirty="0"/>
              <a:t>Onderling flink vechten</a:t>
            </a:r>
          </a:p>
          <a:p>
            <a:pPr>
              <a:buFontTx/>
              <a:buChar char="-"/>
            </a:pPr>
            <a:r>
              <a:rPr lang="nl-NL" dirty="0"/>
              <a:t>Vrouwtjes zijn feller ( bijten, verdedigen) </a:t>
            </a:r>
          </a:p>
          <a:p>
            <a:pPr>
              <a:buFontTx/>
              <a:buChar char="-"/>
            </a:pPr>
            <a:r>
              <a:rPr lang="nl-NL" dirty="0"/>
              <a:t>Oren naar achter, staart omhoog dreighouding</a:t>
            </a:r>
          </a:p>
          <a:p>
            <a:pPr>
              <a:buFontTx/>
              <a:buChar char="-"/>
            </a:pPr>
            <a:r>
              <a:rPr lang="nl-NL" dirty="0"/>
              <a:t>Behoefte aan voldoende ruimte en beweging</a:t>
            </a:r>
          </a:p>
          <a:p>
            <a:pPr>
              <a:buFontTx/>
              <a:buChar char="-"/>
            </a:pPr>
            <a:endParaRPr lang="nl-NL" dirty="0"/>
          </a:p>
          <a:p>
            <a:pPr>
              <a:buFontTx/>
              <a:buChar char="-"/>
            </a:pPr>
            <a:endParaRPr lang="nl-NL" dirty="0"/>
          </a:p>
          <a:p>
            <a:pPr>
              <a:buFontTx/>
              <a:buChar char="-"/>
            </a:pPr>
            <a:endParaRPr lang="nl-NL" dirty="0"/>
          </a:p>
          <a:p>
            <a:pPr>
              <a:buFontTx/>
              <a:buChar char="-"/>
            </a:pPr>
            <a:endParaRPr lang="nl-NL" dirty="0"/>
          </a:p>
          <a:p>
            <a:pPr>
              <a:buFontTx/>
              <a:buChar char="-"/>
            </a:pPr>
            <a:endParaRPr lang="nl-NL" dirty="0"/>
          </a:p>
        </p:txBody>
      </p:sp>
      <p:pic>
        <p:nvPicPr>
          <p:cNvPr id="5" name="Afbeelding 4">
            <a:extLst>
              <a:ext uri="{FF2B5EF4-FFF2-40B4-BE49-F238E27FC236}">
                <a16:creationId xmlns:a16="http://schemas.microsoft.com/office/drawing/2014/main" id="{CE32B0D5-545D-46A7-B5F6-112C41AFE2D3}"/>
              </a:ext>
            </a:extLst>
          </p:cNvPr>
          <p:cNvPicPr>
            <a:picLocks noChangeAspect="1"/>
          </p:cNvPicPr>
          <p:nvPr/>
        </p:nvPicPr>
        <p:blipFill>
          <a:blip r:embed="rId2"/>
          <a:stretch>
            <a:fillRect/>
          </a:stretch>
        </p:blipFill>
        <p:spPr>
          <a:xfrm>
            <a:off x="6649864" y="2441575"/>
            <a:ext cx="4467226" cy="2978150"/>
          </a:xfrm>
          <a:prstGeom prst="rect">
            <a:avLst/>
          </a:prstGeom>
        </p:spPr>
      </p:pic>
    </p:spTree>
    <p:extLst>
      <p:ext uri="{BB962C8B-B14F-4D97-AF65-F5344CB8AC3E}">
        <p14:creationId xmlns:p14="http://schemas.microsoft.com/office/powerpoint/2010/main" val="292672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E0A59-6A2E-4F74-9C0B-55CDF65E1E54}"/>
              </a:ext>
            </a:extLst>
          </p:cNvPr>
          <p:cNvSpPr>
            <a:spLocks noGrp="1"/>
          </p:cNvSpPr>
          <p:nvPr>
            <p:ph type="title"/>
          </p:nvPr>
        </p:nvSpPr>
        <p:spPr>
          <a:xfrm>
            <a:off x="677334" y="609600"/>
            <a:ext cx="8596668" cy="1320800"/>
          </a:xfrm>
        </p:spPr>
        <p:txBody>
          <a:bodyPr/>
          <a:lstStyle/>
          <a:p>
            <a:r>
              <a:rPr lang="nl-NL" dirty="0">
                <a:solidFill>
                  <a:schemeClr val="tx1"/>
                </a:solidFill>
              </a:rPr>
              <a:t>                   Foerageer gedrag </a:t>
            </a:r>
          </a:p>
        </p:txBody>
      </p:sp>
      <p:sp>
        <p:nvSpPr>
          <p:cNvPr id="3" name="Tijdelijke aanduiding voor inhoud 2">
            <a:extLst>
              <a:ext uri="{FF2B5EF4-FFF2-40B4-BE49-F238E27FC236}">
                <a16:creationId xmlns:a16="http://schemas.microsoft.com/office/drawing/2014/main" id="{035FCC4A-F9A2-48F3-B5AC-E37FBC52ACD9}"/>
              </a:ext>
            </a:extLst>
          </p:cNvPr>
          <p:cNvSpPr>
            <a:spLocks noGrp="1"/>
          </p:cNvSpPr>
          <p:nvPr>
            <p:ph idx="1"/>
          </p:nvPr>
        </p:nvSpPr>
        <p:spPr/>
        <p:txBody>
          <a:bodyPr/>
          <a:lstStyle/>
          <a:p>
            <a:r>
              <a:rPr lang="nl-NL" dirty="0"/>
              <a:t>Ontlasting in de hoek </a:t>
            </a:r>
          </a:p>
          <a:p>
            <a:r>
              <a:rPr lang="nl-NL" dirty="0"/>
              <a:t>Eten 2x per dag</a:t>
            </a:r>
          </a:p>
          <a:p>
            <a:r>
              <a:rPr lang="nl-NL" dirty="0"/>
              <a:t>Ochtend en avond</a:t>
            </a:r>
          </a:p>
          <a:p>
            <a:r>
              <a:rPr lang="nl-NL" dirty="0"/>
              <a:t>Vegetatie niet dicht ( leven ze in paren)</a:t>
            </a:r>
          </a:p>
          <a:p>
            <a:r>
              <a:rPr lang="nl-NL" dirty="0"/>
              <a:t>Vegetatie dicht ( leven ze in groepen van 20 )</a:t>
            </a:r>
          </a:p>
          <a:p>
            <a:endParaRPr lang="nl-NL" dirty="0"/>
          </a:p>
          <a:p>
            <a:endParaRPr lang="nl-NL" dirty="0"/>
          </a:p>
          <a:p>
            <a:pPr marL="0" indent="0">
              <a:buNone/>
            </a:pPr>
            <a:endParaRPr lang="nl-NL" dirty="0"/>
          </a:p>
        </p:txBody>
      </p:sp>
      <p:pic>
        <p:nvPicPr>
          <p:cNvPr id="5" name="Afbeelding 4">
            <a:extLst>
              <a:ext uri="{FF2B5EF4-FFF2-40B4-BE49-F238E27FC236}">
                <a16:creationId xmlns:a16="http://schemas.microsoft.com/office/drawing/2014/main" id="{446E9D73-610C-4519-81FF-610EC2F037DB}"/>
              </a:ext>
            </a:extLst>
          </p:cNvPr>
          <p:cNvPicPr>
            <a:picLocks noChangeAspect="1"/>
          </p:cNvPicPr>
          <p:nvPr/>
        </p:nvPicPr>
        <p:blipFill>
          <a:blip r:embed="rId2"/>
          <a:stretch>
            <a:fillRect/>
          </a:stretch>
        </p:blipFill>
        <p:spPr>
          <a:xfrm>
            <a:off x="6309360" y="1655764"/>
            <a:ext cx="5408733" cy="3041904"/>
          </a:xfrm>
          <a:prstGeom prst="rect">
            <a:avLst/>
          </a:prstGeom>
        </p:spPr>
      </p:pic>
    </p:spTree>
    <p:extLst>
      <p:ext uri="{BB962C8B-B14F-4D97-AF65-F5344CB8AC3E}">
        <p14:creationId xmlns:p14="http://schemas.microsoft.com/office/powerpoint/2010/main" val="273005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4FEF21-4690-412A-AE16-043D14A6D12D}"/>
              </a:ext>
            </a:extLst>
          </p:cNvPr>
          <p:cNvSpPr>
            <a:spLocks noGrp="1"/>
          </p:cNvSpPr>
          <p:nvPr>
            <p:ph type="title"/>
          </p:nvPr>
        </p:nvSpPr>
        <p:spPr/>
        <p:txBody>
          <a:bodyPr/>
          <a:lstStyle/>
          <a:p>
            <a:r>
              <a:rPr lang="nl-NL" dirty="0">
                <a:solidFill>
                  <a:schemeClr val="tx1"/>
                </a:solidFill>
              </a:rPr>
              <a:t>                          Dagritme</a:t>
            </a:r>
            <a:r>
              <a:rPr lang="nl-NL" b="1" dirty="0"/>
              <a:t> </a:t>
            </a:r>
          </a:p>
        </p:txBody>
      </p:sp>
      <p:sp>
        <p:nvSpPr>
          <p:cNvPr id="3" name="Tijdelijke aanduiding voor inhoud 2">
            <a:extLst>
              <a:ext uri="{FF2B5EF4-FFF2-40B4-BE49-F238E27FC236}">
                <a16:creationId xmlns:a16="http://schemas.microsoft.com/office/drawing/2014/main" id="{C619150C-B79E-45C7-B2D2-93FEF7AD74F1}"/>
              </a:ext>
            </a:extLst>
          </p:cNvPr>
          <p:cNvSpPr>
            <a:spLocks noGrp="1"/>
          </p:cNvSpPr>
          <p:nvPr>
            <p:ph idx="1"/>
          </p:nvPr>
        </p:nvSpPr>
        <p:spPr/>
        <p:txBody>
          <a:bodyPr/>
          <a:lstStyle/>
          <a:p>
            <a:r>
              <a:rPr lang="nl-NL" dirty="0"/>
              <a:t>Schemerdieren</a:t>
            </a:r>
          </a:p>
          <a:p>
            <a:r>
              <a:rPr lang="nl-NL" dirty="0"/>
              <a:t>In de ochtend en avond het actiefst</a:t>
            </a:r>
          </a:p>
          <a:p>
            <a:r>
              <a:rPr lang="nl-NL" dirty="0"/>
              <a:t>Rusten overdag en ‘s nachts</a:t>
            </a:r>
          </a:p>
          <a:p>
            <a:r>
              <a:rPr lang="nl-NL" dirty="0"/>
              <a:t>Slapen op hun zij</a:t>
            </a:r>
          </a:p>
          <a:p>
            <a:r>
              <a:rPr lang="nl-NL" dirty="0"/>
              <a:t>Eten de hele dag door </a:t>
            </a:r>
          </a:p>
          <a:p>
            <a:r>
              <a:rPr lang="nl-NL" dirty="0"/>
              <a:t>Brokjes/ hooi </a:t>
            </a:r>
          </a:p>
          <a:p>
            <a:r>
              <a:rPr lang="nl-NL" dirty="0"/>
              <a:t>Schone dieren </a:t>
            </a:r>
          </a:p>
          <a:p>
            <a:r>
              <a:rPr lang="nl-NL" dirty="0"/>
              <a:t>Veel beweging </a:t>
            </a:r>
          </a:p>
          <a:p>
            <a:r>
              <a:rPr lang="nl-NL" b="1" dirty="0">
                <a:latin typeface="Helvetica" panose="020B0604020202020204" pitchFamily="34" charset="0"/>
                <a:ea typeface="Calibri" panose="020F0502020204030204" pitchFamily="34" charset="0"/>
              </a:rPr>
              <a:t>https://www.youtube.com/watch?time_continue=30&amp;v=fdOJnpTWU_w</a:t>
            </a:r>
            <a:endParaRPr lang="nl-NL" dirty="0"/>
          </a:p>
        </p:txBody>
      </p:sp>
      <p:pic>
        <p:nvPicPr>
          <p:cNvPr id="7" name="Afbeelding 6">
            <a:extLst>
              <a:ext uri="{FF2B5EF4-FFF2-40B4-BE49-F238E27FC236}">
                <a16:creationId xmlns:a16="http://schemas.microsoft.com/office/drawing/2014/main" id="{8CEFF407-F257-4F82-8B9C-C55BFE959184}"/>
              </a:ext>
            </a:extLst>
          </p:cNvPr>
          <p:cNvPicPr>
            <a:picLocks noChangeAspect="1"/>
          </p:cNvPicPr>
          <p:nvPr/>
        </p:nvPicPr>
        <p:blipFill>
          <a:blip r:embed="rId2"/>
          <a:stretch>
            <a:fillRect/>
          </a:stretch>
        </p:blipFill>
        <p:spPr>
          <a:xfrm>
            <a:off x="7934326" y="1428751"/>
            <a:ext cx="3829050" cy="3829050"/>
          </a:xfrm>
          <a:prstGeom prst="rect">
            <a:avLst/>
          </a:prstGeom>
        </p:spPr>
      </p:pic>
    </p:spTree>
    <p:extLst>
      <p:ext uri="{BB962C8B-B14F-4D97-AF65-F5344CB8AC3E}">
        <p14:creationId xmlns:p14="http://schemas.microsoft.com/office/powerpoint/2010/main" val="306314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D8A6C6-0787-4842-BBF1-B75561D78ADF}"/>
              </a:ext>
            </a:extLst>
          </p:cNvPr>
          <p:cNvSpPr>
            <a:spLocks noGrp="1"/>
          </p:cNvSpPr>
          <p:nvPr>
            <p:ph type="title"/>
          </p:nvPr>
        </p:nvSpPr>
        <p:spPr/>
        <p:txBody>
          <a:bodyPr/>
          <a:lstStyle/>
          <a:p>
            <a:r>
              <a:rPr lang="nl-NL" dirty="0">
                <a:solidFill>
                  <a:schemeClr val="tx1"/>
                </a:solidFill>
              </a:rPr>
              <a:t>                    Voortplantingsgedrag </a:t>
            </a:r>
          </a:p>
        </p:txBody>
      </p:sp>
      <p:sp>
        <p:nvSpPr>
          <p:cNvPr id="3" name="Tijdelijke aanduiding voor inhoud 2">
            <a:extLst>
              <a:ext uri="{FF2B5EF4-FFF2-40B4-BE49-F238E27FC236}">
                <a16:creationId xmlns:a16="http://schemas.microsoft.com/office/drawing/2014/main" id="{873F28B7-39AB-4ED2-A1BB-997C3FEFAE22}"/>
              </a:ext>
            </a:extLst>
          </p:cNvPr>
          <p:cNvSpPr>
            <a:spLocks noGrp="1"/>
          </p:cNvSpPr>
          <p:nvPr>
            <p:ph idx="1"/>
          </p:nvPr>
        </p:nvSpPr>
        <p:spPr/>
        <p:txBody>
          <a:bodyPr/>
          <a:lstStyle/>
          <a:p>
            <a:pPr>
              <a:buFontTx/>
              <a:buChar char="-"/>
            </a:pPr>
            <a:r>
              <a:rPr lang="nl-NL" dirty="0"/>
              <a:t>Hele jaar door vruchtbaar</a:t>
            </a:r>
          </a:p>
          <a:p>
            <a:pPr>
              <a:buFontTx/>
              <a:buChar char="-"/>
            </a:pPr>
            <a:r>
              <a:rPr lang="nl-NL" dirty="0"/>
              <a:t>3 tot 7 nesten per jaar</a:t>
            </a:r>
          </a:p>
          <a:p>
            <a:pPr>
              <a:buFontTx/>
              <a:buChar char="-"/>
            </a:pPr>
            <a:r>
              <a:rPr lang="nl-NL" dirty="0"/>
              <a:t>Gras , mos en vacht van de moeder</a:t>
            </a:r>
          </a:p>
          <a:p>
            <a:pPr>
              <a:buFontTx/>
              <a:buChar char="-"/>
            </a:pPr>
            <a:r>
              <a:rPr lang="nl-NL" dirty="0"/>
              <a:t>Kaal en blind wegen 30- 35 gram</a:t>
            </a:r>
          </a:p>
          <a:p>
            <a:pPr>
              <a:buFontTx/>
              <a:buChar char="-"/>
            </a:pPr>
            <a:r>
              <a:rPr lang="nl-NL" dirty="0"/>
              <a:t>Ogen open na 10 dagen</a:t>
            </a:r>
          </a:p>
          <a:p>
            <a:pPr>
              <a:buFontTx/>
              <a:buChar char="-"/>
            </a:pPr>
            <a:r>
              <a:rPr lang="nl-NL" dirty="0"/>
              <a:t>Drinken 28 dagen bij de moeder</a:t>
            </a:r>
          </a:p>
          <a:p>
            <a:pPr>
              <a:buFontTx/>
              <a:buChar char="-"/>
            </a:pPr>
            <a:r>
              <a:rPr lang="nl-NL" dirty="0"/>
              <a:t>Geslachtsrijp 3-4 maanden</a:t>
            </a:r>
          </a:p>
          <a:p>
            <a:pPr>
              <a:buFontTx/>
              <a:buChar char="-"/>
            </a:pPr>
            <a:r>
              <a:rPr lang="nl-NL" dirty="0"/>
              <a:t>Fokrijp 5-9 maanden </a:t>
            </a:r>
          </a:p>
          <a:p>
            <a:pPr>
              <a:buFontTx/>
              <a:buChar char="-"/>
            </a:pPr>
            <a:endParaRPr lang="nl-NL" dirty="0"/>
          </a:p>
          <a:p>
            <a:pPr>
              <a:buFontTx/>
              <a:buChar char="-"/>
            </a:pPr>
            <a:endParaRPr lang="nl-NL" dirty="0"/>
          </a:p>
        </p:txBody>
      </p:sp>
      <p:pic>
        <p:nvPicPr>
          <p:cNvPr id="6" name="Afbeelding 5">
            <a:extLst>
              <a:ext uri="{FF2B5EF4-FFF2-40B4-BE49-F238E27FC236}">
                <a16:creationId xmlns:a16="http://schemas.microsoft.com/office/drawing/2014/main" id="{5E0400A8-2259-4EDC-9A9A-4AB49F14370D}"/>
              </a:ext>
            </a:extLst>
          </p:cNvPr>
          <p:cNvPicPr>
            <a:picLocks noChangeAspect="1"/>
          </p:cNvPicPr>
          <p:nvPr/>
        </p:nvPicPr>
        <p:blipFill>
          <a:blip r:embed="rId2"/>
          <a:stretch>
            <a:fillRect/>
          </a:stretch>
        </p:blipFill>
        <p:spPr>
          <a:xfrm>
            <a:off x="6974181" y="2380280"/>
            <a:ext cx="4255796" cy="3191846"/>
          </a:xfrm>
          <a:prstGeom prst="rect">
            <a:avLst/>
          </a:prstGeom>
        </p:spPr>
      </p:pic>
    </p:spTree>
    <p:extLst>
      <p:ext uri="{BB962C8B-B14F-4D97-AF65-F5344CB8AC3E}">
        <p14:creationId xmlns:p14="http://schemas.microsoft.com/office/powerpoint/2010/main" val="660431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B01607-E53B-4615-A2B3-8904D9BC173A}"/>
              </a:ext>
            </a:extLst>
          </p:cNvPr>
          <p:cNvSpPr>
            <a:spLocks noGrp="1"/>
          </p:cNvSpPr>
          <p:nvPr>
            <p:ph type="title"/>
          </p:nvPr>
        </p:nvSpPr>
        <p:spPr/>
        <p:txBody>
          <a:bodyPr/>
          <a:lstStyle/>
          <a:p>
            <a:r>
              <a:rPr lang="nl-NL" dirty="0">
                <a:solidFill>
                  <a:schemeClr val="tx1"/>
                </a:solidFill>
              </a:rPr>
              <a:t>                Territoriumgedrag</a:t>
            </a:r>
          </a:p>
        </p:txBody>
      </p:sp>
      <p:sp>
        <p:nvSpPr>
          <p:cNvPr id="3" name="Tijdelijke aanduiding voor inhoud 2">
            <a:extLst>
              <a:ext uri="{FF2B5EF4-FFF2-40B4-BE49-F238E27FC236}">
                <a16:creationId xmlns:a16="http://schemas.microsoft.com/office/drawing/2014/main" id="{91D561E6-2FA8-4029-8EF0-43CEC86853EF}"/>
              </a:ext>
            </a:extLst>
          </p:cNvPr>
          <p:cNvSpPr>
            <a:spLocks noGrp="1"/>
          </p:cNvSpPr>
          <p:nvPr>
            <p:ph idx="1"/>
          </p:nvPr>
        </p:nvSpPr>
        <p:spPr>
          <a:xfrm>
            <a:off x="677334" y="1685805"/>
            <a:ext cx="8596668" cy="3880773"/>
          </a:xfrm>
        </p:spPr>
        <p:txBody>
          <a:bodyPr>
            <a:normAutofit fontScale="85000" lnSpcReduction="10000"/>
          </a:bodyPr>
          <a:lstStyle/>
          <a:p>
            <a:pPr>
              <a:lnSpc>
                <a:spcPct val="107000"/>
              </a:lnSpc>
            </a:pPr>
            <a:r>
              <a:rPr lang="nl-NL" sz="1900" dirty="0">
                <a:latin typeface="+mj-lt"/>
                <a:ea typeface="Times New Roman" panose="02020603050405020304" pitchFamily="18" charset="0"/>
                <a:cs typeface="Calibri Light" panose="020F0302020204030204" pitchFamily="34" charset="0"/>
              </a:rPr>
              <a:t>Om hun territorium te bewaken en om buitenstaanders duidelijk te maken dat het hun hok is laten ze merken op verschillende manieren: </a:t>
            </a:r>
            <a:endParaRPr lang="nl-NL" sz="1900" dirty="0">
              <a:latin typeface="+mj-lt"/>
              <a:ea typeface="Calibri" panose="020F0502020204030204" pitchFamily="34" charset="0"/>
              <a:cs typeface="Times New Roman" panose="02020603050405020304" pitchFamily="18" charset="0"/>
            </a:endParaRPr>
          </a:p>
          <a:p>
            <a:pPr>
              <a:lnSpc>
                <a:spcPct val="107000"/>
              </a:lnSpc>
            </a:pPr>
            <a:r>
              <a:rPr lang="nl-NL" sz="1900" b="1" dirty="0">
                <a:latin typeface="+mj-lt"/>
                <a:ea typeface="Times New Roman" panose="02020603050405020304" pitchFamily="18" charset="0"/>
                <a:cs typeface="Calibri Light" panose="020F0302020204030204" pitchFamily="34" charset="0"/>
              </a:rPr>
              <a:t>Kinnen</a:t>
            </a:r>
            <a:br>
              <a:rPr lang="nl-NL" sz="1900" b="1" dirty="0">
                <a:latin typeface="+mj-lt"/>
                <a:ea typeface="Times New Roman" panose="02020603050405020304" pitchFamily="18" charset="0"/>
                <a:cs typeface="Calibri Light" panose="020F0302020204030204" pitchFamily="34" charset="0"/>
              </a:rPr>
            </a:br>
            <a:r>
              <a:rPr lang="nl-NL" sz="1900" dirty="0">
                <a:latin typeface="+mj-lt"/>
                <a:ea typeface="Times New Roman" panose="02020603050405020304" pitchFamily="18" charset="0"/>
                <a:cs typeface="Calibri Light" panose="020F0302020204030204" pitchFamily="34" charset="0"/>
              </a:rPr>
              <a:t>Onder zijn kin zit een geurklier en die wrijft hij langs het hout van het hok of langs de Niet alleen Rammen doen dat maar ook voedsters doen dit ook, alleen veel minder. Bij mannetjes kan er zelfs een "vette" kin ontstaan door de afscheiding van die klier. </a:t>
            </a:r>
          </a:p>
          <a:p>
            <a:pPr>
              <a:lnSpc>
                <a:spcPct val="107000"/>
              </a:lnSpc>
            </a:pPr>
            <a:r>
              <a:rPr lang="nl-NL" sz="1900" b="1" dirty="0">
                <a:latin typeface="+mj-lt"/>
                <a:ea typeface="Times New Roman" panose="02020603050405020304" pitchFamily="18" charset="0"/>
                <a:cs typeface="Calibri Light" panose="020F0302020204030204" pitchFamily="34" charset="0"/>
              </a:rPr>
              <a:t>Urineren</a:t>
            </a:r>
            <a:br>
              <a:rPr lang="nl-NL" sz="1900" b="1" dirty="0">
                <a:latin typeface="+mj-lt"/>
                <a:ea typeface="Times New Roman" panose="02020603050405020304" pitchFamily="18" charset="0"/>
                <a:cs typeface="Calibri Light" panose="020F0302020204030204" pitchFamily="34" charset="0"/>
              </a:rPr>
            </a:br>
            <a:r>
              <a:rPr lang="nl-NL" sz="1900" dirty="0">
                <a:latin typeface="+mj-lt"/>
                <a:ea typeface="Times New Roman" panose="02020603050405020304" pitchFamily="18" charset="0"/>
                <a:cs typeface="Calibri Light" panose="020F0302020204030204" pitchFamily="34" charset="0"/>
              </a:rPr>
              <a:t>De Rammen en de voedsters leggen overal kleine plasjes neer om grenzen te bepalen. Maar ze kunnen ook sproeien. Deze ruiken heel sterk. De ram doet dit het meest. Dit gedrag begint vanaf een maand of 4.</a:t>
            </a:r>
            <a:endParaRPr lang="nl-NL" sz="1900" dirty="0">
              <a:latin typeface="+mj-lt"/>
              <a:ea typeface="Calibri" panose="020F0502020204030204" pitchFamily="34" charset="0"/>
              <a:cs typeface="Times New Roman" panose="02020603050405020304" pitchFamily="18" charset="0"/>
            </a:endParaRPr>
          </a:p>
          <a:p>
            <a:r>
              <a:rPr lang="nl-NL" sz="1900" b="1" dirty="0">
                <a:latin typeface="+mj-lt"/>
                <a:ea typeface="Times New Roman" panose="02020603050405020304" pitchFamily="18" charset="0"/>
                <a:cs typeface="Calibri Light" panose="020F0302020204030204" pitchFamily="34" charset="0"/>
              </a:rPr>
              <a:t>Keutelen</a:t>
            </a:r>
            <a:br>
              <a:rPr lang="nl-NL" sz="1900" b="1" dirty="0">
                <a:latin typeface="+mj-lt"/>
                <a:ea typeface="Times New Roman" panose="02020603050405020304" pitchFamily="18" charset="0"/>
                <a:cs typeface="Calibri Light" panose="020F0302020204030204" pitchFamily="34" charset="0"/>
              </a:rPr>
            </a:br>
            <a:r>
              <a:rPr lang="nl-NL" sz="1900" dirty="0">
                <a:latin typeface="+mj-lt"/>
                <a:ea typeface="Times New Roman" panose="02020603050405020304" pitchFamily="18" charset="0"/>
                <a:cs typeface="Calibri Light" panose="020F0302020204030204" pitchFamily="34" charset="0"/>
              </a:rPr>
              <a:t>Een konijn legt wel 300 keutels per 24 uur, als hij normaal eet. Een aantal van deze keutels gebruikt hij om grenzen aan te geven. </a:t>
            </a:r>
            <a:br>
              <a:rPr lang="nl-NL" b="1" dirty="0">
                <a:latin typeface="Calibri Light" panose="020F0302020204030204" pitchFamily="34" charset="0"/>
                <a:ea typeface="Times New Roman" panose="02020603050405020304" pitchFamily="18" charset="0"/>
                <a:cs typeface="Calibri Light" panose="020F0302020204030204" pitchFamily="34" charset="0"/>
              </a:rPr>
            </a:br>
            <a:endParaRPr lang="nl-NL" dirty="0"/>
          </a:p>
        </p:txBody>
      </p:sp>
    </p:spTree>
    <p:extLst>
      <p:ext uri="{BB962C8B-B14F-4D97-AF65-F5344CB8AC3E}">
        <p14:creationId xmlns:p14="http://schemas.microsoft.com/office/powerpoint/2010/main" val="25281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02AC05-3AB8-467E-B852-B67D1AA9C8EB}"/>
              </a:ext>
            </a:extLst>
          </p:cNvPr>
          <p:cNvSpPr>
            <a:spLocks noGrp="1"/>
          </p:cNvSpPr>
          <p:nvPr>
            <p:ph type="title"/>
          </p:nvPr>
        </p:nvSpPr>
        <p:spPr/>
        <p:txBody>
          <a:bodyPr/>
          <a:lstStyle/>
          <a:p>
            <a:r>
              <a:rPr lang="nl-NL" dirty="0">
                <a:solidFill>
                  <a:schemeClr val="tx1"/>
                </a:solidFill>
              </a:rPr>
              <a:t>                Afwijkend gedrag</a:t>
            </a:r>
          </a:p>
        </p:txBody>
      </p:sp>
      <p:sp>
        <p:nvSpPr>
          <p:cNvPr id="3" name="Tijdelijke aanduiding voor inhoud 2">
            <a:extLst>
              <a:ext uri="{FF2B5EF4-FFF2-40B4-BE49-F238E27FC236}">
                <a16:creationId xmlns:a16="http://schemas.microsoft.com/office/drawing/2014/main" id="{B9668BAF-FC2B-4AD2-BD07-A6B973D324DF}"/>
              </a:ext>
            </a:extLst>
          </p:cNvPr>
          <p:cNvSpPr>
            <a:spLocks noGrp="1"/>
          </p:cNvSpPr>
          <p:nvPr>
            <p:ph idx="1"/>
          </p:nvPr>
        </p:nvSpPr>
        <p:spPr/>
        <p:txBody>
          <a:bodyPr/>
          <a:lstStyle/>
          <a:p>
            <a:pPr marL="0" lvl="0" indent="0">
              <a:lnSpc>
                <a:spcPct val="107000"/>
              </a:lnSpc>
              <a:spcAft>
                <a:spcPts val="800"/>
              </a:spcAft>
              <a:buSzPts val="1000"/>
              <a:buNone/>
              <a:tabLst>
                <a:tab pos="457200" algn="l"/>
              </a:tabLst>
            </a:pPr>
            <a:r>
              <a:rPr lang="nl-NL" i="1" dirty="0">
                <a:latin typeface="+mj-lt"/>
                <a:ea typeface="Calibri" panose="020F0502020204030204" pitchFamily="34" charset="0"/>
                <a:cs typeface="Times New Roman" panose="02020603050405020304" pitchFamily="18" charset="0"/>
              </a:rPr>
              <a:t>- </a:t>
            </a:r>
            <a:r>
              <a:rPr lang="nl-NL" dirty="0">
                <a:latin typeface="+mj-lt"/>
                <a:ea typeface="Calibri" panose="020F0502020204030204" pitchFamily="34" charset="0"/>
                <a:cs typeface="Times New Roman" panose="02020603050405020304" pitchFamily="18" charset="0"/>
              </a:rPr>
              <a:t>Territoriale agressie naar andere konijnen/ mensen</a:t>
            </a:r>
            <a:endParaRPr lang="nl-NL" sz="1400" dirty="0">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nl-NL" dirty="0">
                <a:latin typeface="+mj-lt"/>
                <a:ea typeface="Calibri" panose="020F0502020204030204" pitchFamily="34" charset="0"/>
                <a:cs typeface="Times New Roman" panose="02020603050405020304" pitchFamily="18" charset="0"/>
              </a:rPr>
              <a:t>- Markeren tegen soortgenoten/ mensen/ huisdieren</a:t>
            </a:r>
            <a:endParaRPr lang="nl-NL" sz="1400" dirty="0">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nl-NL" dirty="0">
                <a:latin typeface="+mj-lt"/>
                <a:ea typeface="Calibri" panose="020F0502020204030204" pitchFamily="34" charset="0"/>
                <a:cs typeface="Times New Roman" panose="02020603050405020304" pitchFamily="18" charset="0"/>
              </a:rPr>
              <a:t>- Angst</a:t>
            </a:r>
            <a:endParaRPr lang="nl-NL" sz="1400" dirty="0">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nl-NL" dirty="0">
                <a:latin typeface="+mj-lt"/>
                <a:ea typeface="Calibri" panose="020F0502020204030204" pitchFamily="34" charset="0"/>
                <a:cs typeface="Times New Roman" panose="02020603050405020304" pitchFamily="18" charset="0"/>
              </a:rPr>
              <a:t>- Overdreven vachtverzorging</a:t>
            </a:r>
            <a:endParaRPr lang="nl-NL" sz="1400" dirty="0">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nl-NL" dirty="0">
                <a:latin typeface="+mj-lt"/>
                <a:ea typeface="Calibri" panose="020F0502020204030204" pitchFamily="34" charset="0"/>
                <a:cs typeface="Times New Roman" panose="02020603050405020304" pitchFamily="18" charset="0"/>
              </a:rPr>
              <a:t>- Kauwen op hok/ stoelpoten</a:t>
            </a:r>
            <a:endParaRPr lang="nl-NL" sz="1400" dirty="0">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nl-NL" dirty="0">
                <a:latin typeface="+mj-lt"/>
                <a:ea typeface="Calibri" panose="020F0502020204030204" pitchFamily="34" charset="0"/>
                <a:cs typeface="Times New Roman" panose="02020603050405020304" pitchFamily="18" charset="0"/>
              </a:rPr>
              <a:t>- Graven in huis</a:t>
            </a:r>
            <a:endParaRPr lang="nl-NL" sz="1400" dirty="0">
              <a:latin typeface="+mj-lt"/>
              <a:ea typeface="Calibri" panose="020F0502020204030204" pitchFamily="34" charset="0"/>
              <a:cs typeface="Times New Roman" panose="02020603050405020304" pitchFamily="18" charset="0"/>
            </a:endParaRPr>
          </a:p>
          <a:p>
            <a:endParaRPr lang="nl-NL" dirty="0"/>
          </a:p>
        </p:txBody>
      </p:sp>
      <p:pic>
        <p:nvPicPr>
          <p:cNvPr id="5" name="Afbeelding 4">
            <a:extLst>
              <a:ext uri="{FF2B5EF4-FFF2-40B4-BE49-F238E27FC236}">
                <a16:creationId xmlns:a16="http://schemas.microsoft.com/office/drawing/2014/main" id="{A4CB95F4-0B4A-44B4-91EC-977BA0FF0433}"/>
              </a:ext>
            </a:extLst>
          </p:cNvPr>
          <p:cNvPicPr>
            <a:picLocks noChangeAspect="1"/>
          </p:cNvPicPr>
          <p:nvPr/>
        </p:nvPicPr>
        <p:blipFill>
          <a:blip r:embed="rId2"/>
          <a:stretch>
            <a:fillRect/>
          </a:stretch>
        </p:blipFill>
        <p:spPr>
          <a:xfrm>
            <a:off x="7008495" y="2160589"/>
            <a:ext cx="4278630" cy="3422904"/>
          </a:xfrm>
          <a:prstGeom prst="rect">
            <a:avLst/>
          </a:prstGeom>
        </p:spPr>
      </p:pic>
    </p:spTree>
    <p:extLst>
      <p:ext uri="{BB962C8B-B14F-4D97-AF65-F5344CB8AC3E}">
        <p14:creationId xmlns:p14="http://schemas.microsoft.com/office/powerpoint/2010/main" val="41155950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67</TotalTime>
  <Words>376</Words>
  <Application>Microsoft Office PowerPoint</Application>
  <PresentationFormat>Breedbeeld</PresentationFormat>
  <Paragraphs>84</Paragraphs>
  <Slides>15</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15</vt:i4>
      </vt:variant>
    </vt:vector>
  </HeadingPairs>
  <TitlesOfParts>
    <vt:vector size="23" baseType="lpstr">
      <vt:lpstr>Arial</vt:lpstr>
      <vt:lpstr>Calibri</vt:lpstr>
      <vt:lpstr>Calibri Light</vt:lpstr>
      <vt:lpstr>Helvetica</vt:lpstr>
      <vt:lpstr>Times New Roman</vt:lpstr>
      <vt:lpstr>Trebuchet MS</vt:lpstr>
      <vt:lpstr>Wingdings 3</vt:lpstr>
      <vt:lpstr>Facet</vt:lpstr>
      <vt:lpstr>Het welzijn/gedrag van konijnen</vt:lpstr>
      <vt:lpstr>                   Inhoudsopgave </vt:lpstr>
      <vt:lpstr>                   Lichaamshouding</vt:lpstr>
      <vt:lpstr>         Sociaal gedrag </vt:lpstr>
      <vt:lpstr>                   Foerageer gedrag </vt:lpstr>
      <vt:lpstr>                          Dagritme </vt:lpstr>
      <vt:lpstr>                    Voortplantingsgedrag </vt:lpstr>
      <vt:lpstr>                Territoriumgedrag</vt:lpstr>
      <vt:lpstr>                Afwijkend gedrag</vt:lpstr>
      <vt:lpstr>Welzijn</vt:lpstr>
      <vt:lpstr>Test</vt:lpstr>
      <vt:lpstr> Wanneer is een konijn het meest actief?</vt:lpstr>
      <vt:lpstr>    Wat is de draagtijd van een konijn?</vt:lpstr>
      <vt:lpstr>         Noem een afwijkend gedrag ?</vt:lpstr>
      <vt:lpstr>Vanaf hoeveel dagen kan een konijn zien?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welzijn/gedrag van konijnen</dc:title>
  <dc:creator>melissa berendsen</dc:creator>
  <cp:lastModifiedBy>melissa berendsen</cp:lastModifiedBy>
  <cp:revision>8</cp:revision>
  <dcterms:created xsi:type="dcterms:W3CDTF">2017-11-08T08:06:59Z</dcterms:created>
  <dcterms:modified xsi:type="dcterms:W3CDTF">2017-11-08T09:14:36Z</dcterms:modified>
</cp:coreProperties>
</file>